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326" r:id="rId6"/>
    <p:sldId id="327" r:id="rId7"/>
    <p:sldId id="32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32" r:id="rId21"/>
    <p:sldId id="33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29" r:id="rId32"/>
    <p:sldId id="330" r:id="rId33"/>
    <p:sldId id="334" r:id="rId34"/>
    <p:sldId id="331" r:id="rId35"/>
  </p:sldIdLst>
  <p:sldSz cx="9144000" cy="5143500" type="screen16x9"/>
  <p:notesSz cx="6858000" cy="9144000"/>
  <p:embeddedFontLst>
    <p:embeddedFont>
      <p:font typeface="Bebas Neue" panose="020B0604020202020204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522230-DF4A-4A6B-B521-B2D7F307153F}">
  <a:tblStyle styleId="{D0522230-DF4A-4A6B-B521-B2D7F30715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FF73A2-A2DB-421B-B34F-E12CC2908D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50" y="77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d93879f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d93879f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d93879ff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d93879ff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d93879ffe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d93879ffe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d93879ffe3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d93879ffe3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d93879ffe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d93879ffe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d93879ffe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d93879ffe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d93879ffe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d93879ffe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db3384ed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db3384ed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db3384ed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db3384ed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db3384ed4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db3384ed4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db3384ed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db3384ed4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db3384ed4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db3384ed4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10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db3384ed4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db3384ed4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52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d93879ffe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d93879ffe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d93879ffe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d93879ffe3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d93879ffe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d93879ffe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92b9ca3f2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92b9ca3f2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92b9ca3f2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92b9ca3f2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db3384ed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db3384ed4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db3384ed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db3384ed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d93879ffe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d93879ffe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db3384ed4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db3384ed4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d93879ff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d93879ff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2b9ca3f2f_0_3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92b9ca3f2f_0_3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777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db3384ed4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db3384ed4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b3384ed4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b3384ed4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53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44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d93879ffe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d93879ffe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d93879ffe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d93879ffe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6" name="Google Shape;1696;p1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9"/>
          <p:cNvSpPr txBox="1">
            <a:spLocks noGrp="1"/>
          </p:cNvSpPr>
          <p:nvPr>
            <p:ph type="subTitle" idx="1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9"/>
          <p:cNvSpPr txBox="1">
            <a:spLocks noGrp="1"/>
          </p:cNvSpPr>
          <p:nvPr>
            <p:ph type="title" idx="2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9" name="Google Shape;1699;p19"/>
          <p:cNvSpPr txBox="1">
            <a:spLocks noGrp="1"/>
          </p:cNvSpPr>
          <p:nvPr>
            <p:ph type="subTitle" idx="3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9"/>
          <p:cNvSpPr txBox="1">
            <a:spLocks noGrp="1"/>
          </p:cNvSpPr>
          <p:nvPr>
            <p:ph type="title" idx="4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1" name="Google Shape;1701;p19"/>
          <p:cNvSpPr txBox="1">
            <a:spLocks noGrp="1"/>
          </p:cNvSpPr>
          <p:nvPr>
            <p:ph type="subTitle" idx="5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9"/>
          <p:cNvSpPr txBox="1">
            <a:spLocks noGrp="1"/>
          </p:cNvSpPr>
          <p:nvPr>
            <p:ph type="title" idx="6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3" name="Google Shape;1703;p19"/>
          <p:cNvSpPr txBox="1">
            <a:spLocks noGrp="1"/>
          </p:cNvSpPr>
          <p:nvPr>
            <p:ph type="subTitle" idx="7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19"/>
          <p:cNvSpPr txBox="1">
            <a:spLocks noGrp="1"/>
          </p:cNvSpPr>
          <p:nvPr>
            <p:ph type="title" idx="8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5" name="Google Shape;1705;p19"/>
          <p:cNvSpPr txBox="1">
            <a:spLocks noGrp="1"/>
          </p:cNvSpPr>
          <p:nvPr>
            <p:ph type="subTitle" idx="9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9"/>
          <p:cNvSpPr txBox="1">
            <a:spLocks noGrp="1"/>
          </p:cNvSpPr>
          <p:nvPr>
            <p:ph type="title" idx="13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7" name="Google Shape;1707;p19"/>
          <p:cNvSpPr txBox="1">
            <a:spLocks noGrp="1"/>
          </p:cNvSpPr>
          <p:nvPr>
            <p:ph type="subTitle" idx="14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9"/>
          <p:cNvSpPr txBox="1">
            <a:spLocks noGrp="1"/>
          </p:cNvSpPr>
          <p:nvPr>
            <p:ph type="title" idx="15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364" extrusionOk="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59" extrusionOk="0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08" extrusionOk="0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252" extrusionOk="0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57" extrusionOk="0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w="9525" cap="flat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8" name="Google Shape;708;p9"/>
          <p:cNvSpPr txBox="1">
            <a:spLocks noGrp="1"/>
          </p:cNvSpPr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9" name="Google Shape;709;p9"/>
          <p:cNvSpPr txBox="1">
            <a:spLocks noGrp="1"/>
          </p:cNvSpPr>
          <p:nvPr>
            <p:ph type="subTitle" idx="1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0" name="Google Shape;710;p9"/>
          <p:cNvSpPr txBox="1">
            <a:spLocks noGrp="1"/>
          </p:cNvSpPr>
          <p:nvPr>
            <p:ph type="title" idx="2" hasCustomPrompt="1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1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4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3" name="Google Shape;1273;p14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5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009200" y="1360876"/>
            <a:ext cx="7125600" cy="167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Design and analysis of algorithms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1009200" y="30406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19AIE212 -  Project Presentation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32"/>
          <p:cNvSpPr txBox="1">
            <a:spLocks noGrp="1"/>
          </p:cNvSpPr>
          <p:nvPr>
            <p:ph type="title" idx="2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7" name="Google Shape;1947;p32"/>
          <p:cNvSpPr txBox="1">
            <a:spLocks noGrp="1"/>
          </p:cNvSpPr>
          <p:nvPr>
            <p:ph type="title"/>
          </p:nvPr>
        </p:nvSpPr>
        <p:spPr>
          <a:xfrm>
            <a:off x="2588025" y="2275075"/>
            <a:ext cx="4045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SORT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3"/>
          <p:cNvSpPr txBox="1">
            <a:spLocks noGrp="1"/>
          </p:cNvSpPr>
          <p:nvPr>
            <p:ph type="title"/>
          </p:nvPr>
        </p:nvSpPr>
        <p:spPr>
          <a:xfrm>
            <a:off x="380564" y="57271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OVERVIEW</a:t>
            </a:r>
            <a:endParaRPr dirty="0"/>
          </a:p>
        </p:txBody>
      </p:sp>
      <p:sp>
        <p:nvSpPr>
          <p:cNvPr id="1953" name="Google Shape;1953;p33"/>
          <p:cNvSpPr txBox="1"/>
          <p:nvPr/>
        </p:nvSpPr>
        <p:spPr>
          <a:xfrm>
            <a:off x="4368425" y="1903975"/>
            <a:ext cx="42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4" name="Google Shape;1954;p33"/>
          <p:cNvSpPr txBox="1"/>
          <p:nvPr/>
        </p:nvSpPr>
        <p:spPr>
          <a:xfrm>
            <a:off x="1048925" y="1296222"/>
            <a:ext cx="6639000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Tree Sort is an algorithm based on Binary Search trees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can be used when the input sequence is received dynamically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Similar to quicksort in recursive partitioning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an in-place algorithm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952"/>
          <a:stretch/>
        </p:blipFill>
        <p:spPr>
          <a:xfrm>
            <a:off x="1232103" y="4058612"/>
            <a:ext cx="5677692" cy="254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03" y="3501248"/>
            <a:ext cx="56769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9" name="Google Shape;1959;p34"/>
          <p:cNvGraphicFramePr/>
          <p:nvPr/>
        </p:nvGraphicFramePr>
        <p:xfrm>
          <a:off x="616350" y="761325"/>
          <a:ext cx="594352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60" name="Google Shape;1960;p34"/>
          <p:cNvSpPr/>
          <p:nvPr/>
        </p:nvSpPr>
        <p:spPr>
          <a:xfrm>
            <a:off x="90835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34"/>
          <p:cNvSpPr/>
          <p:nvPr/>
        </p:nvSpPr>
        <p:spPr>
          <a:xfrm>
            <a:off x="3595938" y="1872250"/>
            <a:ext cx="634800" cy="634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5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62" name="Google Shape;1962;p34"/>
          <p:cNvGrpSpPr/>
          <p:nvPr/>
        </p:nvGrpSpPr>
        <p:grpSpPr>
          <a:xfrm>
            <a:off x="4230738" y="2189650"/>
            <a:ext cx="734625" cy="1212263"/>
            <a:chOff x="4230738" y="2189650"/>
            <a:chExt cx="734625" cy="1212263"/>
          </a:xfrm>
        </p:grpSpPr>
        <p:sp>
          <p:nvSpPr>
            <p:cNvPr id="1963" name="Google Shape;1963;p34"/>
            <p:cNvSpPr/>
            <p:nvPr/>
          </p:nvSpPr>
          <p:spPr>
            <a:xfrm>
              <a:off x="4330563" y="2767113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19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64" name="Google Shape;1964;p34"/>
            <p:cNvCxnSpPr>
              <a:stCxn id="1961" idx="6"/>
              <a:endCxn id="1963" idx="0"/>
            </p:cNvCxnSpPr>
            <p:nvPr/>
          </p:nvCxnSpPr>
          <p:spPr>
            <a:xfrm>
              <a:off x="4230738" y="2189650"/>
              <a:ext cx="417300" cy="57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65" name="Google Shape;1965;p34"/>
          <p:cNvGrpSpPr/>
          <p:nvPr/>
        </p:nvGrpSpPr>
        <p:grpSpPr>
          <a:xfrm>
            <a:off x="4965363" y="3084513"/>
            <a:ext cx="699575" cy="1128263"/>
            <a:chOff x="4965363" y="3084513"/>
            <a:chExt cx="699575" cy="1128263"/>
          </a:xfrm>
        </p:grpSpPr>
        <p:sp>
          <p:nvSpPr>
            <p:cNvPr id="1966" name="Google Shape;1966;p34"/>
            <p:cNvSpPr/>
            <p:nvPr/>
          </p:nvSpPr>
          <p:spPr>
            <a:xfrm>
              <a:off x="5030138" y="357797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67" name="Google Shape;1967;p34"/>
            <p:cNvCxnSpPr>
              <a:stCxn id="1963" idx="6"/>
              <a:endCxn id="1966" idx="0"/>
            </p:cNvCxnSpPr>
            <p:nvPr/>
          </p:nvCxnSpPr>
          <p:spPr>
            <a:xfrm>
              <a:off x="4965363" y="3084513"/>
              <a:ext cx="382200" cy="49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68" name="Google Shape;1968;p34"/>
          <p:cNvGrpSpPr/>
          <p:nvPr/>
        </p:nvGrpSpPr>
        <p:grpSpPr>
          <a:xfrm>
            <a:off x="5600163" y="3895375"/>
            <a:ext cx="634800" cy="952050"/>
            <a:chOff x="5600163" y="3895375"/>
            <a:chExt cx="634800" cy="952050"/>
          </a:xfrm>
        </p:grpSpPr>
        <p:sp>
          <p:nvSpPr>
            <p:cNvPr id="1969" name="Google Shape;1969;p34"/>
            <p:cNvSpPr/>
            <p:nvPr/>
          </p:nvSpPr>
          <p:spPr>
            <a:xfrm>
              <a:off x="5600163" y="421262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0" name="Google Shape;1970;p34"/>
            <p:cNvCxnSpPr>
              <a:stCxn id="1966" idx="6"/>
              <a:endCxn id="1969" idx="0"/>
            </p:cNvCxnSpPr>
            <p:nvPr/>
          </p:nvCxnSpPr>
          <p:spPr>
            <a:xfrm>
              <a:off x="5664938" y="3895375"/>
              <a:ext cx="252600" cy="317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1" name="Google Shape;1971;p34"/>
          <p:cNvGrpSpPr/>
          <p:nvPr/>
        </p:nvGrpSpPr>
        <p:grpSpPr>
          <a:xfrm>
            <a:off x="2961138" y="2189650"/>
            <a:ext cx="634800" cy="1114125"/>
            <a:chOff x="2961138" y="2189650"/>
            <a:chExt cx="634800" cy="1114125"/>
          </a:xfrm>
        </p:grpSpPr>
        <p:sp>
          <p:nvSpPr>
            <p:cNvPr id="1972" name="Google Shape;1972;p34"/>
            <p:cNvSpPr/>
            <p:nvPr/>
          </p:nvSpPr>
          <p:spPr>
            <a:xfrm>
              <a:off x="2961138" y="266897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3" name="Google Shape;1973;p34"/>
            <p:cNvCxnSpPr>
              <a:stCxn id="1961" idx="2"/>
              <a:endCxn id="1972" idx="0"/>
            </p:cNvCxnSpPr>
            <p:nvPr/>
          </p:nvCxnSpPr>
          <p:spPr>
            <a:xfrm flipH="1">
              <a:off x="3278538" y="2189650"/>
              <a:ext cx="317400" cy="479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4" name="Google Shape;1974;p34"/>
          <p:cNvGrpSpPr/>
          <p:nvPr/>
        </p:nvGrpSpPr>
        <p:grpSpPr>
          <a:xfrm>
            <a:off x="2418138" y="2986375"/>
            <a:ext cx="634800" cy="1148400"/>
            <a:chOff x="2418138" y="2986375"/>
            <a:chExt cx="634800" cy="1148400"/>
          </a:xfrm>
        </p:grpSpPr>
        <p:sp>
          <p:nvSpPr>
            <p:cNvPr id="1975" name="Google Shape;1975;p34"/>
            <p:cNvSpPr/>
            <p:nvPr/>
          </p:nvSpPr>
          <p:spPr>
            <a:xfrm>
              <a:off x="2418138" y="349997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6" name="Google Shape;1976;p34"/>
            <p:cNvCxnSpPr>
              <a:stCxn id="1972" idx="2"/>
              <a:endCxn id="1975" idx="0"/>
            </p:cNvCxnSpPr>
            <p:nvPr/>
          </p:nvCxnSpPr>
          <p:spPr>
            <a:xfrm flipH="1">
              <a:off x="2735538" y="2986375"/>
              <a:ext cx="225600" cy="51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7" name="Google Shape;1977;p34"/>
          <p:cNvGrpSpPr/>
          <p:nvPr/>
        </p:nvGrpSpPr>
        <p:grpSpPr>
          <a:xfrm>
            <a:off x="3838263" y="3084513"/>
            <a:ext cx="634800" cy="1128263"/>
            <a:chOff x="3838263" y="3084513"/>
            <a:chExt cx="634800" cy="1128263"/>
          </a:xfrm>
        </p:grpSpPr>
        <p:sp>
          <p:nvSpPr>
            <p:cNvPr id="1978" name="Google Shape;1978;p34"/>
            <p:cNvSpPr/>
            <p:nvPr/>
          </p:nvSpPr>
          <p:spPr>
            <a:xfrm>
              <a:off x="3838263" y="357797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9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9" name="Google Shape;1979;p34"/>
            <p:cNvCxnSpPr>
              <a:stCxn id="1963" idx="2"/>
              <a:endCxn id="1978" idx="0"/>
            </p:cNvCxnSpPr>
            <p:nvPr/>
          </p:nvCxnSpPr>
          <p:spPr>
            <a:xfrm flipH="1">
              <a:off x="4155663" y="3084513"/>
              <a:ext cx="174900" cy="49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0" name="Google Shape;1980;p34"/>
          <p:cNvSpPr/>
          <p:nvPr/>
        </p:nvSpPr>
        <p:spPr>
          <a:xfrm>
            <a:off x="174740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34"/>
          <p:cNvSpPr/>
          <p:nvPr/>
        </p:nvSpPr>
        <p:spPr>
          <a:xfrm>
            <a:off x="258645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34"/>
          <p:cNvSpPr/>
          <p:nvPr/>
        </p:nvSpPr>
        <p:spPr>
          <a:xfrm>
            <a:off x="342550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34"/>
          <p:cNvSpPr/>
          <p:nvPr/>
        </p:nvSpPr>
        <p:spPr>
          <a:xfrm>
            <a:off x="426455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34"/>
          <p:cNvSpPr/>
          <p:nvPr/>
        </p:nvSpPr>
        <p:spPr>
          <a:xfrm>
            <a:off x="510360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34"/>
          <p:cNvSpPr/>
          <p:nvPr/>
        </p:nvSpPr>
        <p:spPr>
          <a:xfrm>
            <a:off x="5942650" y="1172575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34"/>
          <p:cNvSpPr txBox="1"/>
          <p:nvPr/>
        </p:nvSpPr>
        <p:spPr>
          <a:xfrm>
            <a:off x="6653925" y="1792413"/>
            <a:ext cx="2039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Binary Search tree (BST) from the sequence of input elements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4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8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6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2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35"/>
          <p:cNvGrpSpPr/>
          <p:nvPr/>
        </p:nvGrpSpPr>
        <p:grpSpPr>
          <a:xfrm>
            <a:off x="2521788" y="485975"/>
            <a:ext cx="3816825" cy="2975175"/>
            <a:chOff x="2521788" y="485975"/>
            <a:chExt cx="3816825" cy="2975175"/>
          </a:xfrm>
        </p:grpSpPr>
        <p:sp>
          <p:nvSpPr>
            <p:cNvPr id="1992" name="Google Shape;1992;p35"/>
            <p:cNvSpPr/>
            <p:nvPr/>
          </p:nvSpPr>
          <p:spPr>
            <a:xfrm>
              <a:off x="3699588" y="485975"/>
              <a:ext cx="634800" cy="634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9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93" name="Google Shape;1993;p35"/>
            <p:cNvGrpSpPr/>
            <p:nvPr/>
          </p:nvGrpSpPr>
          <p:grpSpPr>
            <a:xfrm>
              <a:off x="4334388" y="803375"/>
              <a:ext cx="734625" cy="1212263"/>
              <a:chOff x="4230738" y="2189650"/>
              <a:chExt cx="734625" cy="1212263"/>
            </a:xfrm>
          </p:grpSpPr>
          <p:sp>
            <p:nvSpPr>
              <p:cNvPr id="1994" name="Google Shape;1994;p35"/>
              <p:cNvSpPr/>
              <p:nvPr/>
            </p:nvSpPr>
            <p:spPr>
              <a:xfrm>
                <a:off x="4330563" y="2767113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sz="1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995" name="Google Shape;1995;p35"/>
              <p:cNvCxnSpPr>
                <a:stCxn id="1992" idx="6"/>
                <a:endCxn id="1994" idx="0"/>
              </p:cNvCxnSpPr>
              <p:nvPr/>
            </p:nvCxnSpPr>
            <p:spPr>
              <a:xfrm>
                <a:off x="4230738" y="2189650"/>
                <a:ext cx="417300" cy="57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6" name="Google Shape;1996;p35"/>
            <p:cNvGrpSpPr/>
            <p:nvPr/>
          </p:nvGrpSpPr>
          <p:grpSpPr>
            <a:xfrm>
              <a:off x="5069013" y="1698238"/>
              <a:ext cx="699575" cy="1128263"/>
              <a:chOff x="4965363" y="3084513"/>
              <a:chExt cx="699575" cy="1128263"/>
            </a:xfrm>
          </p:grpSpPr>
          <p:sp>
            <p:nvSpPr>
              <p:cNvPr id="1997" name="Google Shape;1997;p35"/>
              <p:cNvSpPr/>
              <p:nvPr/>
            </p:nvSpPr>
            <p:spPr>
              <a:xfrm>
                <a:off x="5030138" y="3577975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11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998" name="Google Shape;1998;p35"/>
              <p:cNvCxnSpPr>
                <a:stCxn id="1994" idx="6"/>
                <a:endCxn id="1997" idx="0"/>
              </p:cNvCxnSpPr>
              <p:nvPr/>
            </p:nvCxnSpPr>
            <p:spPr>
              <a:xfrm>
                <a:off x="4965363" y="3084513"/>
                <a:ext cx="382200" cy="49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9" name="Google Shape;1999;p35"/>
            <p:cNvGrpSpPr/>
            <p:nvPr/>
          </p:nvGrpSpPr>
          <p:grpSpPr>
            <a:xfrm>
              <a:off x="5703813" y="2509100"/>
              <a:ext cx="634800" cy="952050"/>
              <a:chOff x="5600163" y="3895375"/>
              <a:chExt cx="634800" cy="952050"/>
            </a:xfrm>
          </p:grpSpPr>
          <p:sp>
            <p:nvSpPr>
              <p:cNvPr id="2000" name="Google Shape;2000;p35"/>
              <p:cNvSpPr/>
              <p:nvPr/>
            </p:nvSpPr>
            <p:spPr>
              <a:xfrm>
                <a:off x="5600163" y="4212625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14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001" name="Google Shape;2001;p35"/>
              <p:cNvCxnSpPr>
                <a:stCxn id="1997" idx="6"/>
                <a:endCxn id="2000" idx="0"/>
              </p:cNvCxnSpPr>
              <p:nvPr/>
            </p:nvCxnSpPr>
            <p:spPr>
              <a:xfrm>
                <a:off x="5664938" y="3895375"/>
                <a:ext cx="252600" cy="31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2" name="Google Shape;2002;p35"/>
            <p:cNvGrpSpPr/>
            <p:nvPr/>
          </p:nvGrpSpPr>
          <p:grpSpPr>
            <a:xfrm>
              <a:off x="3064788" y="803375"/>
              <a:ext cx="634800" cy="1114125"/>
              <a:chOff x="2961138" y="2189650"/>
              <a:chExt cx="634800" cy="1114125"/>
            </a:xfrm>
          </p:grpSpPr>
          <p:sp>
            <p:nvSpPr>
              <p:cNvPr id="2003" name="Google Shape;2003;p35"/>
              <p:cNvSpPr/>
              <p:nvPr/>
            </p:nvSpPr>
            <p:spPr>
              <a:xfrm>
                <a:off x="2961138" y="2668975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1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004" name="Google Shape;2004;p35"/>
              <p:cNvCxnSpPr>
                <a:stCxn id="1992" idx="2"/>
                <a:endCxn id="2003" idx="0"/>
              </p:cNvCxnSpPr>
              <p:nvPr/>
            </p:nvCxnSpPr>
            <p:spPr>
              <a:xfrm flipH="1">
                <a:off x="3278538" y="2189650"/>
                <a:ext cx="317400" cy="47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5" name="Google Shape;2005;p35"/>
            <p:cNvGrpSpPr/>
            <p:nvPr/>
          </p:nvGrpSpPr>
          <p:grpSpPr>
            <a:xfrm>
              <a:off x="2521788" y="1600100"/>
              <a:ext cx="634800" cy="1148400"/>
              <a:chOff x="2418138" y="2986375"/>
              <a:chExt cx="634800" cy="1148400"/>
            </a:xfrm>
          </p:grpSpPr>
          <p:sp>
            <p:nvSpPr>
              <p:cNvPr id="2006" name="Google Shape;2006;p35"/>
              <p:cNvSpPr/>
              <p:nvPr/>
            </p:nvSpPr>
            <p:spPr>
              <a:xfrm>
                <a:off x="2418138" y="3499975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1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007" name="Google Shape;2007;p35"/>
              <p:cNvCxnSpPr>
                <a:stCxn id="2003" idx="2"/>
                <a:endCxn id="2006" idx="0"/>
              </p:cNvCxnSpPr>
              <p:nvPr/>
            </p:nvCxnSpPr>
            <p:spPr>
              <a:xfrm flipH="1">
                <a:off x="2735538" y="2986375"/>
                <a:ext cx="225600" cy="51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8" name="Google Shape;2008;p35"/>
            <p:cNvGrpSpPr/>
            <p:nvPr/>
          </p:nvGrpSpPr>
          <p:grpSpPr>
            <a:xfrm>
              <a:off x="3941913" y="1698238"/>
              <a:ext cx="634800" cy="1128263"/>
              <a:chOff x="3838263" y="3084513"/>
              <a:chExt cx="634800" cy="1128263"/>
            </a:xfrm>
          </p:grpSpPr>
          <p:sp>
            <p:nvSpPr>
              <p:cNvPr id="2009" name="Google Shape;2009;p35"/>
              <p:cNvSpPr/>
              <p:nvPr/>
            </p:nvSpPr>
            <p:spPr>
              <a:xfrm>
                <a:off x="3838263" y="3577975"/>
                <a:ext cx="634800" cy="6348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sz="1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010" name="Google Shape;2010;p35"/>
              <p:cNvCxnSpPr>
                <a:stCxn id="1994" idx="2"/>
                <a:endCxn id="2009" idx="0"/>
              </p:cNvCxnSpPr>
              <p:nvPr/>
            </p:nvCxnSpPr>
            <p:spPr>
              <a:xfrm flipH="1">
                <a:off x="4155663" y="3084513"/>
                <a:ext cx="174900" cy="49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1" name="Google Shape;2011;p35"/>
          <p:cNvSpPr/>
          <p:nvPr/>
        </p:nvSpPr>
        <p:spPr>
          <a:xfrm rot="5400000">
            <a:off x="3369150" y="46875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12" name="Google Shape;2012;p35"/>
          <p:cNvGraphicFramePr/>
          <p:nvPr/>
        </p:nvGraphicFramePr>
        <p:xfrm>
          <a:off x="2957650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3" name="Google Shape;2013;p35"/>
          <p:cNvGraphicFramePr/>
          <p:nvPr/>
        </p:nvGraphicFramePr>
        <p:xfrm>
          <a:off x="1240088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4" name="Google Shape;2014;p35"/>
          <p:cNvGraphicFramePr/>
          <p:nvPr/>
        </p:nvGraphicFramePr>
        <p:xfrm>
          <a:off x="5613475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5" name="Google Shape;2015;p35"/>
          <p:cNvGraphicFramePr/>
          <p:nvPr/>
        </p:nvGraphicFramePr>
        <p:xfrm>
          <a:off x="4728188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6" name="Google Shape;2016;p35"/>
          <p:cNvGraphicFramePr/>
          <p:nvPr/>
        </p:nvGraphicFramePr>
        <p:xfrm>
          <a:off x="3842913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7" name="Google Shape;2017;p35"/>
          <p:cNvGraphicFramePr/>
          <p:nvPr/>
        </p:nvGraphicFramePr>
        <p:xfrm>
          <a:off x="2089163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18" name="Google Shape;2018;p35"/>
          <p:cNvGraphicFramePr/>
          <p:nvPr/>
        </p:nvGraphicFramePr>
        <p:xfrm>
          <a:off x="6445738" y="3832150"/>
          <a:ext cx="849075" cy="340360"/>
        </p:xfrm>
        <a:graphic>
          <a:graphicData uri="http://schemas.openxmlformats.org/drawingml/2006/table">
            <a:tbl>
              <a:tblPr>
                <a:noFill/>
                <a:tableStyleId>{D0522230-DF4A-4A6B-B521-B2D7F307153F}</a:tableStyleId>
              </a:tblPr>
              <a:tblGrid>
                <a:gridCol w="84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19" name="Google Shape;2019;p35"/>
          <p:cNvSpPr/>
          <p:nvPr/>
        </p:nvSpPr>
        <p:spPr>
          <a:xfrm rot="5400000">
            <a:off x="2718300" y="13078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35"/>
          <p:cNvSpPr/>
          <p:nvPr/>
        </p:nvSpPr>
        <p:spPr>
          <a:xfrm rot="5400000">
            <a:off x="2160425" y="22413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5400000">
            <a:off x="2160425" y="22413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35"/>
          <p:cNvSpPr/>
          <p:nvPr/>
        </p:nvSpPr>
        <p:spPr>
          <a:xfrm rot="5400000">
            <a:off x="2718300" y="13078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35"/>
          <p:cNvSpPr/>
          <p:nvPr/>
        </p:nvSpPr>
        <p:spPr>
          <a:xfrm rot="5400000">
            <a:off x="3369150" y="46875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35"/>
          <p:cNvSpPr/>
          <p:nvPr/>
        </p:nvSpPr>
        <p:spPr>
          <a:xfrm rot="5400000">
            <a:off x="4060125" y="1470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35"/>
          <p:cNvSpPr/>
          <p:nvPr/>
        </p:nvSpPr>
        <p:spPr>
          <a:xfrm rot="5400000">
            <a:off x="3577125" y="2306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35"/>
          <p:cNvSpPr/>
          <p:nvPr/>
        </p:nvSpPr>
        <p:spPr>
          <a:xfrm rot="5400000">
            <a:off x="3577125" y="2306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35"/>
          <p:cNvSpPr/>
          <p:nvPr/>
        </p:nvSpPr>
        <p:spPr>
          <a:xfrm rot="5400000">
            <a:off x="4060125" y="1470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35"/>
          <p:cNvSpPr/>
          <p:nvPr/>
        </p:nvSpPr>
        <p:spPr>
          <a:xfrm rot="5400000">
            <a:off x="4799450" y="2306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5"/>
          <p:cNvSpPr/>
          <p:nvPr/>
        </p:nvSpPr>
        <p:spPr>
          <a:xfrm rot="5400000">
            <a:off x="4799450" y="23061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5"/>
          <p:cNvSpPr/>
          <p:nvPr/>
        </p:nvSpPr>
        <p:spPr>
          <a:xfrm rot="5400000">
            <a:off x="5349700" y="29416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35"/>
          <p:cNvSpPr/>
          <p:nvPr/>
        </p:nvSpPr>
        <p:spPr>
          <a:xfrm rot="5400000">
            <a:off x="5349688" y="2941600"/>
            <a:ext cx="259200" cy="40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C424"/>
          </a:solidFill>
          <a:ln w="9525" cap="flat" cmpd="sng">
            <a:solidFill>
              <a:srgbClr val="54C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2" name="Google Shape;20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35657">
            <a:off x="222253" y="3490544"/>
            <a:ext cx="2050069" cy="47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35"/>
          <p:cNvSpPr txBox="1"/>
          <p:nvPr/>
        </p:nvSpPr>
        <p:spPr>
          <a:xfrm>
            <a:off x="6462550" y="663138"/>
            <a:ext cx="2039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an inorder traversal on the BST to get the sorted sequence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sort code</a:t>
            </a:r>
            <a:endParaRPr/>
          </a:p>
        </p:txBody>
      </p:sp>
      <p:pic>
        <p:nvPicPr>
          <p:cNvPr id="2039" name="Google Shape;20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25" y="1148825"/>
            <a:ext cx="59436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750" y="2004075"/>
            <a:ext cx="63436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88" y="798225"/>
            <a:ext cx="59912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125" y="3350925"/>
            <a:ext cx="43148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sort analysis</a:t>
            </a:r>
            <a:endParaRPr/>
          </a:p>
        </p:txBody>
      </p:sp>
      <p:pic>
        <p:nvPicPr>
          <p:cNvPr id="2052" name="Google Shape;20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0" y="1649225"/>
            <a:ext cx="4900160" cy="2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850" y="1118550"/>
            <a:ext cx="3221725" cy="1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853" y="3162025"/>
            <a:ext cx="3221721" cy="18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9"/>
          <p:cNvSpPr txBox="1">
            <a:spLocks noGrp="1"/>
          </p:cNvSpPr>
          <p:nvPr>
            <p:ph type="title" idx="2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0" name="Google Shape;2060;p39"/>
          <p:cNvSpPr txBox="1">
            <a:spLocks noGrp="1"/>
          </p:cNvSpPr>
          <p:nvPr>
            <p:ph type="title"/>
          </p:nvPr>
        </p:nvSpPr>
        <p:spPr>
          <a:xfrm>
            <a:off x="2588025" y="2275075"/>
            <a:ext cx="4045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 SORT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 SORT</a:t>
            </a:r>
            <a:endParaRPr/>
          </a:p>
        </p:txBody>
      </p:sp>
      <p:sp>
        <p:nvSpPr>
          <p:cNvPr id="2066" name="Google Shape;2066;p40"/>
          <p:cNvSpPr txBox="1"/>
          <p:nvPr/>
        </p:nvSpPr>
        <p:spPr>
          <a:xfrm>
            <a:off x="4368425" y="1903975"/>
            <a:ext cx="4289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Heap sort is a comparison-based sorting technique based on Binary Heap data structure.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similar to selection sort where we first find the minimum element and place the minimum element at the beginning. We repeat the same process for the remaining elements.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7" name="Google Shape;20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50" y="1502000"/>
            <a:ext cx="33337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4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2073" name="Google Shape;2073;p41"/>
          <p:cNvSpPr txBox="1"/>
          <p:nvPr/>
        </p:nvSpPr>
        <p:spPr>
          <a:xfrm>
            <a:off x="1303125" y="1238500"/>
            <a:ext cx="6397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Heap sort algorithm to arrange a list of elements is performed using following steps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Construct a Binary Tree with given list of Elements.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 the Binary Tree into Max Heap.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Delete the root element from Max Heap using Heapify method.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Put the deleted element into the Sorted list.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 the same until Max Heap becomes empty.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 the sorted list.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4" name="Google Shape;2074;p41"/>
          <p:cNvPicPr preferRelativeResize="0"/>
          <p:nvPr/>
        </p:nvPicPr>
        <p:blipFill rotWithShape="1">
          <a:blip r:embed="rId3">
            <a:alphaModFix/>
          </a:blip>
          <a:srcRect t="40141" b="54387"/>
          <a:stretch/>
        </p:blipFill>
        <p:spPr>
          <a:xfrm>
            <a:off x="1577550" y="4183100"/>
            <a:ext cx="5676900" cy="2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41"/>
          <p:cNvPicPr preferRelativeResize="0"/>
          <p:nvPr/>
        </p:nvPicPr>
        <p:blipFill rotWithShape="1">
          <a:blip r:embed="rId3">
            <a:alphaModFix/>
          </a:blip>
          <a:srcRect t="11786" b="77373"/>
          <a:stretch/>
        </p:blipFill>
        <p:spPr>
          <a:xfrm>
            <a:off x="1577550" y="3650725"/>
            <a:ext cx="5676900" cy="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3" name="Google Shape;1903;p26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 Sort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6"/>
          <p:cNvSpPr txBox="1">
            <a:spLocks noGrp="1"/>
          </p:cNvSpPr>
          <p:nvPr>
            <p:ph type="title" idx="9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05" name="Google Shape;1905;p26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sort</a:t>
            </a:r>
            <a:endParaRPr/>
          </a:p>
        </p:txBody>
      </p:sp>
      <p:sp>
        <p:nvSpPr>
          <p:cNvPr id="1906" name="Google Shape;1906;p26"/>
          <p:cNvSpPr txBox="1">
            <a:spLocks noGrp="1"/>
          </p:cNvSpPr>
          <p:nvPr>
            <p:ph type="title" idx="6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07" name="Google Shape;1907;p26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sort</a:t>
            </a:r>
            <a:endParaRPr/>
          </a:p>
        </p:txBody>
      </p:sp>
      <p:sp>
        <p:nvSpPr>
          <p:cNvPr id="1908" name="Google Shape;1908;p26"/>
          <p:cNvSpPr txBox="1">
            <a:spLocks noGrp="1"/>
          </p:cNvSpPr>
          <p:nvPr>
            <p:ph type="title" idx="3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09" name="Google Shape;1909;p26"/>
          <p:cNvSpPr txBox="1"/>
          <p:nvPr/>
        </p:nvSpPr>
        <p:spPr>
          <a:xfrm>
            <a:off x="1157300" y="3675450"/>
            <a:ext cx="655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Analysing the time complexities of all these different sorting algorithms considering the best, average and worst cases.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36"/>
          <p:cNvSpPr txBox="1">
            <a:spLocks noGrp="1"/>
          </p:cNvSpPr>
          <p:nvPr>
            <p:ph type="title"/>
          </p:nvPr>
        </p:nvSpPr>
        <p:spPr>
          <a:xfrm>
            <a:off x="531781" y="23906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endParaRPr dirty="0"/>
          </a:p>
        </p:txBody>
      </p:sp>
      <p:grpSp>
        <p:nvGrpSpPr>
          <p:cNvPr id="1999" name="Google Shape;1999;p36"/>
          <p:cNvGrpSpPr/>
          <p:nvPr/>
        </p:nvGrpSpPr>
        <p:grpSpPr>
          <a:xfrm>
            <a:off x="2652301" y="1112639"/>
            <a:ext cx="3536125" cy="488400"/>
            <a:chOff x="2721750" y="1071550"/>
            <a:chExt cx="3536125" cy="488400"/>
          </a:xfrm>
        </p:grpSpPr>
        <p:sp>
          <p:nvSpPr>
            <p:cNvPr id="2000" name="Google Shape;2000;p36"/>
            <p:cNvSpPr/>
            <p:nvPr/>
          </p:nvSpPr>
          <p:spPr>
            <a:xfrm>
              <a:off x="555065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72175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428975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413620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4843425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6" name="Google Shape;2006;p36"/>
          <p:cNvSpPr txBox="1"/>
          <p:nvPr/>
        </p:nvSpPr>
        <p:spPr>
          <a:xfrm>
            <a:off x="2848751" y="1156739"/>
            <a:ext cx="32008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36"/>
          <p:cNvSpPr txBox="1"/>
          <p:nvPr/>
        </p:nvSpPr>
        <p:spPr>
          <a:xfrm>
            <a:off x="3579800" y="1156739"/>
            <a:ext cx="4047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8" name="Google Shape;2008;p36"/>
          <p:cNvSpPr txBox="1"/>
          <p:nvPr/>
        </p:nvSpPr>
        <p:spPr>
          <a:xfrm>
            <a:off x="4235826" y="1156739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36"/>
          <p:cNvSpPr txBox="1"/>
          <p:nvPr/>
        </p:nvSpPr>
        <p:spPr>
          <a:xfrm>
            <a:off x="4977601" y="1156739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36"/>
          <p:cNvSpPr txBox="1"/>
          <p:nvPr/>
        </p:nvSpPr>
        <p:spPr>
          <a:xfrm>
            <a:off x="5622901" y="1156739"/>
            <a:ext cx="4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6"/>
          <p:cNvSpPr/>
          <p:nvPr/>
        </p:nvSpPr>
        <p:spPr>
          <a:xfrm>
            <a:off x="4492312" y="1874094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36"/>
          <p:cNvSpPr/>
          <p:nvPr/>
        </p:nvSpPr>
        <p:spPr>
          <a:xfrm>
            <a:off x="3381312" y="2895719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36"/>
          <p:cNvSpPr/>
          <p:nvPr/>
        </p:nvSpPr>
        <p:spPr>
          <a:xfrm>
            <a:off x="5710862" y="2895719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36"/>
          <p:cNvSpPr/>
          <p:nvPr/>
        </p:nvSpPr>
        <p:spPr>
          <a:xfrm>
            <a:off x="2449212" y="3822019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36"/>
          <p:cNvSpPr/>
          <p:nvPr/>
        </p:nvSpPr>
        <p:spPr>
          <a:xfrm>
            <a:off x="4133787" y="3822019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8" name="Google Shape;2018;p36"/>
          <p:cNvCxnSpPr>
            <a:stCxn id="2012" idx="3"/>
            <a:endCxn id="2013" idx="7"/>
          </p:cNvCxnSpPr>
          <p:nvPr/>
        </p:nvCxnSpPr>
        <p:spPr>
          <a:xfrm flipH="1">
            <a:off x="3893480" y="2349609"/>
            <a:ext cx="686700" cy="6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Google Shape;2019;p36"/>
          <p:cNvCxnSpPr>
            <a:stCxn id="2013" idx="3"/>
            <a:endCxn id="2015" idx="7"/>
          </p:cNvCxnSpPr>
          <p:nvPr/>
        </p:nvCxnSpPr>
        <p:spPr>
          <a:xfrm flipH="1">
            <a:off x="2961280" y="3371234"/>
            <a:ext cx="5079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Google Shape;2021;p36"/>
          <p:cNvCxnSpPr>
            <a:stCxn id="2013" idx="5"/>
            <a:endCxn id="2016" idx="1"/>
          </p:cNvCxnSpPr>
          <p:nvPr/>
        </p:nvCxnSpPr>
        <p:spPr>
          <a:xfrm>
            <a:off x="3893444" y="3371234"/>
            <a:ext cx="3282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Google Shape;2022;p36"/>
          <p:cNvCxnSpPr>
            <a:stCxn id="2014" idx="1"/>
            <a:endCxn id="2012" idx="5"/>
          </p:cNvCxnSpPr>
          <p:nvPr/>
        </p:nvCxnSpPr>
        <p:spPr>
          <a:xfrm rot="10800000">
            <a:off x="5004330" y="2349704"/>
            <a:ext cx="794400" cy="6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3" name="Google Shape;2023;p36"/>
          <p:cNvSpPr txBox="1"/>
          <p:nvPr/>
        </p:nvSpPr>
        <p:spPr>
          <a:xfrm>
            <a:off x="4626212" y="1952544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4" name="Google Shape;2024;p36"/>
          <p:cNvSpPr txBox="1"/>
          <p:nvPr/>
        </p:nvSpPr>
        <p:spPr>
          <a:xfrm>
            <a:off x="3515262" y="2974169"/>
            <a:ext cx="4659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5" name="Google Shape;2025;p36"/>
          <p:cNvSpPr txBox="1"/>
          <p:nvPr/>
        </p:nvSpPr>
        <p:spPr>
          <a:xfrm>
            <a:off x="5844812" y="2974169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2026;p36"/>
          <p:cNvSpPr txBox="1"/>
          <p:nvPr/>
        </p:nvSpPr>
        <p:spPr>
          <a:xfrm>
            <a:off x="2597887" y="3900469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7" name="Google Shape;2027;p36"/>
          <p:cNvSpPr txBox="1"/>
          <p:nvPr/>
        </p:nvSpPr>
        <p:spPr>
          <a:xfrm>
            <a:off x="4243387" y="3900469"/>
            <a:ext cx="4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E8058-FF6D-4E6A-8F1E-0F6EF3F03BB6}"/>
              </a:ext>
            </a:extLst>
          </p:cNvPr>
          <p:cNvSpPr txBox="1"/>
          <p:nvPr/>
        </p:nvSpPr>
        <p:spPr>
          <a:xfrm>
            <a:off x="3433568" y="2150114"/>
            <a:ext cx="82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&lt; 10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Swap!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A91C490-2C84-46C8-8316-F065CC380E0C}"/>
              </a:ext>
            </a:extLst>
          </p:cNvPr>
          <p:cNvSpPr/>
          <p:nvPr/>
        </p:nvSpPr>
        <p:spPr>
          <a:xfrm>
            <a:off x="2902135" y="892905"/>
            <a:ext cx="207555" cy="1805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5783F-D168-4370-86EE-2663D5354BFC}"/>
              </a:ext>
            </a:extLst>
          </p:cNvPr>
          <p:cNvSpPr txBox="1"/>
          <p:nvPr/>
        </p:nvSpPr>
        <p:spPr>
          <a:xfrm>
            <a:off x="2223714" y="3104890"/>
            <a:ext cx="77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&lt; 5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Swap!</a:t>
            </a:r>
          </a:p>
        </p:txBody>
      </p:sp>
    </p:spTree>
    <p:extLst>
      <p:ext uri="{BB962C8B-B14F-4D97-AF65-F5344CB8AC3E}">
        <p14:creationId xmlns:p14="http://schemas.microsoft.com/office/powerpoint/2010/main" val="48897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17284E-7 L 0.07725 -0.004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-2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25 -0.00401 L 0.15382 -0.0040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82 -0.00401 L 0.22829 -0.004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29 -0.00401 L 0.31059 -0.0040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0.12274 -0.1990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99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11406 0.1987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993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062 L 0.02257 0.04012 C 0.02726 0.04907 0.03438 0.05401 0.04167 0.05401 C 0.05 0.05401 0.05677 0.04907 0.06146 0.04012 L 0.0842 0.00062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65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62 L -0.02326 0.04012 C -0.02795 0.04907 -0.03507 0.05401 -0.04253 0.05401 C -0.05104 0.05401 -0.05781 0.04907 -0.0625 0.04012 L -0.08524 0.00062 " pathEditMode="relative" rAng="0" ptsTypes="AAAAA">
                                      <p:cBhvr>
                                        <p:cTn id="77" dur="20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265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0.19876 L -0.22031 0.3719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864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10764 -0.179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-901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2 0.00062 L 0.12257 0.03796 C 0.13073 0.0466 0.14271 0.05154 0.15539 0.05154 C 0.16979 0.05154 0.18125 0.0466 0.18924 0.03796 L 0.22795 0.00062 " pathEditMode="relative" rAng="0" ptsTypes="AAAAA">
                                      <p:cBhvr>
                                        <p:cTn id="90" dur="20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53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0.00062 L -0.04757 0.04383 C -0.05642 0.05339 -0.06944 0.05895 -0.08316 0.05895 C -0.09878 0.05895 -0.11128 0.05339 -0.12014 0.04383 L -0.16198 0.00062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0" y="290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" grpId="0"/>
      <p:bldP spid="2006" grpId="1"/>
      <p:bldP spid="2007" grpId="0"/>
      <p:bldP spid="2009" grpId="0"/>
      <p:bldP spid="2012" grpId="0" animBg="1"/>
      <p:bldP spid="2013" grpId="0" animBg="1"/>
      <p:bldP spid="2014" grpId="0" animBg="1"/>
      <p:bldP spid="2015" grpId="0" animBg="1"/>
      <p:bldP spid="2016" grpId="0" animBg="1"/>
      <p:bldP spid="2023" grpId="0"/>
      <p:bldP spid="2023" grpId="1"/>
      <p:bldP spid="2023" grpId="2"/>
      <p:bldP spid="2024" grpId="0"/>
      <p:bldP spid="2024" grpId="1"/>
      <p:bldP spid="2025" grpId="0"/>
      <p:bldP spid="2026" grpId="0"/>
      <p:bldP spid="2026" grpId="1"/>
      <p:bldP spid="2027" grpId="0"/>
      <p:bldP spid="12" grpId="0"/>
      <p:bldP spid="12" grpId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36"/>
          <p:cNvSpPr txBox="1">
            <a:spLocks noGrp="1"/>
          </p:cNvSpPr>
          <p:nvPr>
            <p:ph type="title"/>
          </p:nvPr>
        </p:nvSpPr>
        <p:spPr>
          <a:xfrm>
            <a:off x="910400" y="24549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</a:t>
            </a:r>
            <a:endParaRPr/>
          </a:p>
        </p:txBody>
      </p:sp>
      <p:grpSp>
        <p:nvGrpSpPr>
          <p:cNvPr id="1999" name="Google Shape;1999;p36"/>
          <p:cNvGrpSpPr/>
          <p:nvPr/>
        </p:nvGrpSpPr>
        <p:grpSpPr>
          <a:xfrm>
            <a:off x="2980914" y="962620"/>
            <a:ext cx="3536125" cy="488400"/>
            <a:chOff x="2721750" y="1071550"/>
            <a:chExt cx="3536125" cy="488400"/>
          </a:xfrm>
        </p:grpSpPr>
        <p:sp>
          <p:nvSpPr>
            <p:cNvPr id="2000" name="Google Shape;2000;p36"/>
            <p:cNvSpPr/>
            <p:nvPr/>
          </p:nvSpPr>
          <p:spPr>
            <a:xfrm>
              <a:off x="555065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72175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428975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4136200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4843425" y="1071550"/>
              <a:ext cx="707225" cy="488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6" name="Google Shape;2006;p36"/>
          <p:cNvSpPr txBox="1"/>
          <p:nvPr/>
        </p:nvSpPr>
        <p:spPr>
          <a:xfrm>
            <a:off x="3177363" y="1006720"/>
            <a:ext cx="42854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36"/>
          <p:cNvSpPr txBox="1"/>
          <p:nvPr/>
        </p:nvSpPr>
        <p:spPr>
          <a:xfrm>
            <a:off x="3908413" y="1006720"/>
            <a:ext cx="4047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8" name="Google Shape;2008;p36"/>
          <p:cNvSpPr txBox="1"/>
          <p:nvPr/>
        </p:nvSpPr>
        <p:spPr>
          <a:xfrm>
            <a:off x="4564439" y="1006720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36"/>
          <p:cNvSpPr txBox="1"/>
          <p:nvPr/>
        </p:nvSpPr>
        <p:spPr>
          <a:xfrm>
            <a:off x="5306214" y="1006720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36"/>
          <p:cNvSpPr txBox="1"/>
          <p:nvPr/>
        </p:nvSpPr>
        <p:spPr>
          <a:xfrm>
            <a:off x="5951514" y="1006720"/>
            <a:ext cx="4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6"/>
          <p:cNvSpPr/>
          <p:nvPr/>
        </p:nvSpPr>
        <p:spPr>
          <a:xfrm>
            <a:off x="4820925" y="1724075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36"/>
          <p:cNvSpPr/>
          <p:nvPr/>
        </p:nvSpPr>
        <p:spPr>
          <a:xfrm>
            <a:off x="3709925" y="2745700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36"/>
          <p:cNvSpPr/>
          <p:nvPr/>
        </p:nvSpPr>
        <p:spPr>
          <a:xfrm>
            <a:off x="6039475" y="2745700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36"/>
          <p:cNvSpPr/>
          <p:nvPr/>
        </p:nvSpPr>
        <p:spPr>
          <a:xfrm>
            <a:off x="2777825" y="3672000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36"/>
          <p:cNvSpPr/>
          <p:nvPr/>
        </p:nvSpPr>
        <p:spPr>
          <a:xfrm>
            <a:off x="4462400" y="3672000"/>
            <a:ext cx="6000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8" name="Google Shape;2018;p36"/>
          <p:cNvCxnSpPr>
            <a:stCxn id="2012" idx="3"/>
            <a:endCxn id="2013" idx="7"/>
          </p:cNvCxnSpPr>
          <p:nvPr/>
        </p:nvCxnSpPr>
        <p:spPr>
          <a:xfrm flipH="1">
            <a:off x="4222093" y="2199590"/>
            <a:ext cx="686700" cy="6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Google Shape;2019;p36"/>
          <p:cNvCxnSpPr>
            <a:stCxn id="2013" idx="3"/>
            <a:endCxn id="2015" idx="7"/>
          </p:cNvCxnSpPr>
          <p:nvPr/>
        </p:nvCxnSpPr>
        <p:spPr>
          <a:xfrm flipH="1">
            <a:off x="3289893" y="3221215"/>
            <a:ext cx="5079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Google Shape;2021;p36"/>
          <p:cNvCxnSpPr>
            <a:stCxn id="2013" idx="5"/>
            <a:endCxn id="2016" idx="1"/>
          </p:cNvCxnSpPr>
          <p:nvPr/>
        </p:nvCxnSpPr>
        <p:spPr>
          <a:xfrm>
            <a:off x="4222057" y="3221215"/>
            <a:ext cx="3282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Google Shape;2022;p36"/>
          <p:cNvCxnSpPr>
            <a:stCxn id="2014" idx="1"/>
            <a:endCxn id="2012" idx="5"/>
          </p:cNvCxnSpPr>
          <p:nvPr/>
        </p:nvCxnSpPr>
        <p:spPr>
          <a:xfrm rot="10800000">
            <a:off x="5332943" y="2199685"/>
            <a:ext cx="794400" cy="6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3" name="Google Shape;2023;p36"/>
          <p:cNvSpPr txBox="1"/>
          <p:nvPr/>
        </p:nvSpPr>
        <p:spPr>
          <a:xfrm>
            <a:off x="4954825" y="1802525"/>
            <a:ext cx="466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4" name="Google Shape;2024;p36"/>
          <p:cNvSpPr txBox="1"/>
          <p:nvPr/>
        </p:nvSpPr>
        <p:spPr>
          <a:xfrm>
            <a:off x="3843875" y="2824150"/>
            <a:ext cx="4659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5" name="Google Shape;2025;p36"/>
          <p:cNvSpPr txBox="1"/>
          <p:nvPr/>
        </p:nvSpPr>
        <p:spPr>
          <a:xfrm>
            <a:off x="6173425" y="2824150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2026;p36"/>
          <p:cNvSpPr txBox="1"/>
          <p:nvPr/>
        </p:nvSpPr>
        <p:spPr>
          <a:xfrm>
            <a:off x="2926500" y="3750450"/>
            <a:ext cx="3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7" name="Google Shape;2027;p36"/>
          <p:cNvSpPr txBox="1"/>
          <p:nvPr/>
        </p:nvSpPr>
        <p:spPr>
          <a:xfrm>
            <a:off x="4572000" y="3750450"/>
            <a:ext cx="4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75D89-2E39-4CAD-9DC7-3E363B41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81" y="1849347"/>
            <a:ext cx="2016869" cy="1107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C8F5-C1BA-4E6D-962C-D785A707A5F4}"/>
              </a:ext>
            </a:extLst>
          </p:cNvPr>
          <p:cNvSpPr txBox="1"/>
          <p:nvPr/>
        </p:nvSpPr>
        <p:spPr>
          <a:xfrm>
            <a:off x="3325525" y="2103203"/>
            <a:ext cx="989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&lt; 5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002C1-2964-4AEA-A2AE-45A2A712A801}"/>
              </a:ext>
            </a:extLst>
          </p:cNvPr>
          <p:cNvSpPr txBox="1"/>
          <p:nvPr/>
        </p:nvSpPr>
        <p:spPr>
          <a:xfrm>
            <a:off x="2703709" y="2995755"/>
            <a:ext cx="74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&lt; 4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0D12C-F581-4093-935C-E2BCE45B54EB}"/>
              </a:ext>
            </a:extLst>
          </p:cNvPr>
          <p:cNvSpPr txBox="1"/>
          <p:nvPr/>
        </p:nvSpPr>
        <p:spPr>
          <a:xfrm>
            <a:off x="6169880" y="1899679"/>
            <a:ext cx="122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1&lt;4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249A0-497C-4EAD-9DF5-F20274E34C22}"/>
              </a:ext>
            </a:extLst>
          </p:cNvPr>
          <p:cNvSpPr txBox="1"/>
          <p:nvPr/>
        </p:nvSpPr>
        <p:spPr>
          <a:xfrm>
            <a:off x="3664151" y="1763022"/>
            <a:ext cx="111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&gt; 1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Max Heap!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87345-DB0B-46A5-BDD7-8F24CA49C0EA}"/>
              </a:ext>
            </a:extLst>
          </p:cNvPr>
          <p:cNvSpPr/>
          <p:nvPr/>
        </p:nvSpPr>
        <p:spPr>
          <a:xfrm>
            <a:off x="2068054" y="2231406"/>
            <a:ext cx="46362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ARRAY IS SORTED!</a:t>
            </a:r>
          </a:p>
        </p:txBody>
      </p:sp>
    </p:spTree>
    <p:extLst>
      <p:ext uri="{BB962C8B-B14F-4D97-AF65-F5344CB8AC3E}">
        <p14:creationId xmlns:p14="http://schemas.microsoft.com/office/powerpoint/2010/main" val="42765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46914E-6 L -0.04739 0.379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89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0.04098 -0.378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92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62 L 0.08021 0.04012 C 0.09705 0.04907 0.12205 0.05401 0.14827 0.05401 C 0.1783 0.05401 0.20209 0.04907 0.21893 0.04012 L 0.29931 0.0006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26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1 0.00062 L -0.08975 0.04012 C -0.10695 0.04907 -0.13282 0.05401 -0.1599 0.05401 C -0.19063 0.05401 -0.21528 0.04907 -0.23247 0.04012 L -0.31494 0.00062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9" y="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98 -0.3787 L -0.08472 -0.178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990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2153 -0.1987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96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3 0.00062 L -0.29375 0.04012 C -0.28924 0.04907 -0.28247 0.05401 -0.27552 0.05401 C -0.26754 0.05401 -0.26111 0.04907 -0.25677 0.04012 L -0.23525 0.00062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265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6 0.00062 L -0.02899 0.04012 C -0.0335 0.04907 -0.04027 0.05401 -0.04722 0.05401 C -0.0552 0.05401 -0.06163 0.04907 -0.06614 0.04012 L -0.0875 0.00062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73 -0.17839 L -0.17899 -0.003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907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23457E-6 L 0.10764 -0.1799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-929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5 0.00062 L -0.19184 0.03333 C -0.18229 0.04074 -0.16858 0.04506 -0.15434 0.04506 C -0.13802 0.04506 -0.12483 0.04074 -0.11563 0.03333 L -0.07136 0.00062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4" y="222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0.00062 L -0.03455 0.03889 C -0.0434 0.04753 -0.05642 0.05247 -0.07014 0.05247 C -0.08576 0.05247 -0.09826 0.04753 -0.10712 0.03889 L -0.14896 0.00062 " pathEditMode="relative" rAng="0" ptsTypes="AAAAA">
                                      <p:cBhvr>
                                        <p:cTn id="53" dur="20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53 -0.19876 L -0.10763 0.1799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898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99 -0.0037 L 0.04098 -0.378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-18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15 0.00062 L -0.02205 0.03889 C -0.00833 0.04753 0.01198 0.05247 0.03333 0.05247 C 0.05781 0.05247 0.07708 0.04753 0.0908 0.03889 L 0.15625 0.00062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259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36 0.00062 L -0.13282 0.06759 C -0.14566 0.08271 -0.16476 0.09136 -0.1849 0.09136 C -0.20782 0.09136 -0.22604 0.08271 -0.23889 0.06759 L -0.29983 0.00062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48 -0.17839 L 0.22917 -0.3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4" y="-969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97 -0.3787 L -0.08056 -0.179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99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3 0.00062 L -0.23525 0.0006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643 0.00062 L -0.2276 0.0006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2587 -0.1987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2" y="-100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17 -0.3787 L 0.35504 -0.1799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966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062 L -0.03472 0.03889 C -0.04341 0.04753 -0.05608 0.05247 -0.06945 0.05247 C -0.08472 0.05247 -0.09688 0.04753 -0.10556 0.03889 L -0.14636 0.00062 " pathEditMode="relative" rAng="0" ptsTypes="AAAAA">
                                      <p:cBhvr>
                                        <p:cTn id="106" dur="20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259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11 0.00062 L -0.19357 0.03951 C -0.18472 0.04815 -0.17135 0.05309 -0.15746 0.05309 C -0.14149 0.05309 -0.12881 0.04815 -0.11996 0.03951 L -0.07725 0.00062 " pathEditMode="relative" rAng="0" ptsTypes="AAAAA">
                                      <p:cBhvr>
                                        <p:cTn id="108" dur="20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4 0.00062 L -0.30643 0.0006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15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86 0.00062 L -0.07518 0.000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6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72 -0.17839 L 0.04097 -0.378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-993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87 -0.19876 L -0.2474 1.19696E-1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" grpId="0"/>
      <p:bldP spid="2007" grpId="0"/>
      <p:bldP spid="2007" grpId="1"/>
      <p:bldP spid="2008" grpId="0"/>
      <p:bldP spid="2008" grpId="1"/>
      <p:bldP spid="2009" grpId="0"/>
      <p:bldP spid="2009" grpId="1"/>
      <p:bldP spid="2009" grpId="2"/>
      <p:bldP spid="2010" grpId="0"/>
      <p:bldP spid="2010" grpId="1"/>
      <p:bldP spid="2010" grpId="2"/>
      <p:bldP spid="2010" grpId="3"/>
      <p:bldP spid="2010" grpId="4"/>
      <p:bldP spid="2010" grpId="5"/>
      <p:bldP spid="2012" grpId="0" animBg="1"/>
      <p:bldP spid="2013" grpId="0" animBg="1"/>
      <p:bldP spid="2014" grpId="0" animBg="1"/>
      <p:bldP spid="2015" grpId="0" animBg="1"/>
      <p:bldP spid="2016" grpId="0" animBg="1"/>
      <p:bldP spid="2023" grpId="0"/>
      <p:bldP spid="2023" grpId="1"/>
      <p:bldP spid="2024" grpId="0"/>
      <p:bldP spid="2024" grpId="1"/>
      <p:bldP spid="2024" grpId="2"/>
      <p:bldP spid="2025" grpId="0"/>
      <p:bldP spid="2025" grpId="1"/>
      <p:bldP spid="2025" grpId="2"/>
      <p:bldP spid="2026" grpId="0"/>
      <p:bldP spid="2026" grpId="1"/>
      <p:bldP spid="2026" grpId="2"/>
      <p:bldP spid="2026" grpId="3"/>
      <p:bldP spid="2027" grpId="0"/>
      <p:bldP spid="2027" grpId="1"/>
      <p:bldP spid="2027" grpId="2"/>
      <p:bldP spid="2027" grpId="3"/>
      <p:bldP spid="2027" grpId="4"/>
      <p:bldP spid="2027" grpId="5"/>
      <p:bldP spid="2027" grpId="6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 sort code</a:t>
            </a:r>
            <a:endParaRPr/>
          </a:p>
        </p:txBody>
      </p:sp>
      <p:pic>
        <p:nvPicPr>
          <p:cNvPr id="2119" name="Google Shape;21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500" y="1056525"/>
            <a:ext cx="5745126" cy="35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1605500"/>
            <a:ext cx="65151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4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 SORT ANALYSIS</a:t>
            </a:r>
            <a:endParaRPr/>
          </a:p>
        </p:txBody>
      </p:sp>
      <p:pic>
        <p:nvPicPr>
          <p:cNvPr id="2130" name="Google Shape;21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75" y="1695275"/>
            <a:ext cx="3943924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575" y="1695275"/>
            <a:ext cx="3745102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6"/>
          <p:cNvSpPr txBox="1">
            <a:spLocks noGrp="1"/>
          </p:cNvSpPr>
          <p:nvPr>
            <p:ph type="title" idx="2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37" name="Google Shape;2137;p46"/>
          <p:cNvSpPr txBox="1">
            <a:spLocks noGrp="1"/>
          </p:cNvSpPr>
          <p:nvPr>
            <p:ph type="title"/>
          </p:nvPr>
        </p:nvSpPr>
        <p:spPr>
          <a:xfrm>
            <a:off x="1813400" y="2221500"/>
            <a:ext cx="5830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 for tsp</a:t>
            </a:r>
            <a:endParaRPr/>
          </a:p>
        </p:txBody>
      </p:sp>
      <p:sp>
        <p:nvSpPr>
          <p:cNvPr id="2138" name="Google Shape;2138;p46"/>
          <p:cNvSpPr txBox="1">
            <a:spLocks noGrp="1"/>
          </p:cNvSpPr>
          <p:nvPr>
            <p:ph type="subTitle" idx="1"/>
          </p:nvPr>
        </p:nvSpPr>
        <p:spPr>
          <a:xfrm>
            <a:off x="2300900" y="3026575"/>
            <a:ext cx="4855200" cy="7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Travelling Salesman Problem using Genetic Algorithm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47"/>
          <p:cNvSpPr txBox="1">
            <a:spLocks noGrp="1"/>
          </p:cNvSpPr>
          <p:nvPr>
            <p:ph type="title"/>
          </p:nvPr>
        </p:nvSpPr>
        <p:spPr>
          <a:xfrm>
            <a:off x="977175" y="54000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involved in Solving a ‘GA’ problem</a:t>
            </a:r>
            <a:endParaRPr/>
          </a:p>
        </p:txBody>
      </p:sp>
      <p:sp>
        <p:nvSpPr>
          <p:cNvPr id="2144" name="Google Shape;2144;p47"/>
          <p:cNvSpPr txBox="1">
            <a:spLocks noGrp="1"/>
          </p:cNvSpPr>
          <p:nvPr>
            <p:ph type="subTitle" idx="1"/>
          </p:nvPr>
        </p:nvSpPr>
        <p:spPr>
          <a:xfrm>
            <a:off x="720000" y="2142425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the TSP problem.</a:t>
            </a:r>
            <a:endParaRPr/>
          </a:p>
        </p:txBody>
      </p:sp>
      <p:sp>
        <p:nvSpPr>
          <p:cNvPr id="2145" name="Google Shape;2145;p47"/>
          <p:cNvSpPr txBox="1">
            <a:spLocks noGrp="1"/>
          </p:cNvSpPr>
          <p:nvPr>
            <p:ph type="title" idx="2"/>
          </p:nvPr>
        </p:nvSpPr>
        <p:spPr>
          <a:xfrm>
            <a:off x="720000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</p:txBody>
      </p:sp>
      <p:sp>
        <p:nvSpPr>
          <p:cNvPr id="2146" name="Google Shape;2146;p47"/>
          <p:cNvSpPr txBox="1">
            <a:spLocks noGrp="1"/>
          </p:cNvSpPr>
          <p:nvPr>
            <p:ph type="subTitle" idx="3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selecting fitter individuals</a:t>
            </a:r>
            <a:endParaRPr/>
          </a:p>
        </p:txBody>
      </p:sp>
      <p:sp>
        <p:nvSpPr>
          <p:cNvPr id="2147" name="Google Shape;2147;p47"/>
          <p:cNvSpPr txBox="1">
            <a:spLocks noGrp="1"/>
          </p:cNvSpPr>
          <p:nvPr>
            <p:ph type="title" idx="4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endParaRPr/>
          </a:p>
        </p:txBody>
      </p:sp>
      <p:sp>
        <p:nvSpPr>
          <p:cNvPr id="2148" name="Google Shape;2148;p47"/>
          <p:cNvSpPr txBox="1">
            <a:spLocks noGrp="1"/>
          </p:cNvSpPr>
          <p:nvPr>
            <p:ph type="subTitle" idx="5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random initial population.</a:t>
            </a:r>
            <a:endParaRPr/>
          </a:p>
        </p:txBody>
      </p:sp>
      <p:sp>
        <p:nvSpPr>
          <p:cNvPr id="2149" name="Google Shape;2149;p47"/>
          <p:cNvSpPr txBox="1">
            <a:spLocks noGrp="1"/>
          </p:cNvSpPr>
          <p:nvPr>
            <p:ph type="title" idx="6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POPULATION</a:t>
            </a:r>
            <a:endParaRPr/>
          </a:p>
        </p:txBody>
      </p:sp>
      <p:sp>
        <p:nvSpPr>
          <p:cNvPr id="2150" name="Google Shape;2150;p47"/>
          <p:cNvSpPr txBox="1">
            <a:spLocks noGrp="1"/>
          </p:cNvSpPr>
          <p:nvPr>
            <p:ph type="subTitle" idx="7"/>
          </p:nvPr>
        </p:nvSpPr>
        <p:spPr>
          <a:xfrm>
            <a:off x="3412500" y="3737175"/>
            <a:ext cx="2319000" cy="752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Recombination of two parents to generate offspring</a:t>
            </a:r>
            <a:endParaRPr/>
          </a:p>
        </p:txBody>
      </p:sp>
      <p:sp>
        <p:nvSpPr>
          <p:cNvPr id="2151" name="Google Shape;2151;p47"/>
          <p:cNvSpPr txBox="1">
            <a:spLocks noGrp="1"/>
          </p:cNvSpPr>
          <p:nvPr>
            <p:ph type="title" idx="8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CROSSOVER</a:t>
            </a:r>
            <a:endParaRPr/>
          </a:p>
        </p:txBody>
      </p:sp>
      <p:sp>
        <p:nvSpPr>
          <p:cNvPr id="2152" name="Google Shape;2152;p47"/>
          <p:cNvSpPr txBox="1">
            <a:spLocks noGrp="1"/>
          </p:cNvSpPr>
          <p:nvPr>
            <p:ph type="subTitle" idx="9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the fitness  of an individual </a:t>
            </a:r>
            <a:endParaRPr/>
          </a:p>
        </p:txBody>
      </p:sp>
      <p:sp>
        <p:nvSpPr>
          <p:cNvPr id="2153" name="Google Shape;2153;p47"/>
          <p:cNvSpPr txBox="1">
            <a:spLocks noGrp="1"/>
          </p:cNvSpPr>
          <p:nvPr>
            <p:ph type="title" idx="13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function</a:t>
            </a:r>
            <a:endParaRPr/>
          </a:p>
        </p:txBody>
      </p:sp>
      <p:sp>
        <p:nvSpPr>
          <p:cNvPr id="2154" name="Google Shape;2154;p47"/>
          <p:cNvSpPr txBox="1">
            <a:spLocks noGrp="1"/>
          </p:cNvSpPr>
          <p:nvPr>
            <p:ph type="subTitle" idx="14"/>
          </p:nvPr>
        </p:nvSpPr>
        <p:spPr>
          <a:xfrm>
            <a:off x="6257700" y="3737175"/>
            <a:ext cx="2166300" cy="75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process that ensures genetic diversity</a:t>
            </a:r>
            <a:endParaRPr/>
          </a:p>
        </p:txBody>
      </p:sp>
      <p:sp>
        <p:nvSpPr>
          <p:cNvPr id="2155" name="Google Shape;2155;p47"/>
          <p:cNvSpPr txBox="1">
            <a:spLocks noGrp="1"/>
          </p:cNvSpPr>
          <p:nvPr>
            <p:ph type="title" idx="15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of the problem</a:t>
            </a:r>
            <a:endParaRPr/>
          </a:p>
        </p:txBody>
      </p:sp>
      <p:sp>
        <p:nvSpPr>
          <p:cNvPr id="2161" name="Google Shape;2161;p48"/>
          <p:cNvSpPr txBox="1"/>
          <p:nvPr/>
        </p:nvSpPr>
        <p:spPr>
          <a:xfrm>
            <a:off x="720000" y="1532325"/>
            <a:ext cx="3739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represent the solution, we have taken list of integers representing the different cities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example, to represent a total of five cities we take a List as follows: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= List( 1,2,3,4,5)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2" name="Google Shape;21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00" y="1545105"/>
            <a:ext cx="3739800" cy="25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" y="3798725"/>
            <a:ext cx="23622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population</a:t>
            </a:r>
            <a:endParaRPr/>
          </a:p>
        </p:txBody>
      </p:sp>
      <p:sp>
        <p:nvSpPr>
          <p:cNvPr id="2169" name="Google Shape;2169;p49"/>
          <p:cNvSpPr txBox="1"/>
          <p:nvPr/>
        </p:nvSpPr>
        <p:spPr>
          <a:xfrm>
            <a:off x="803675" y="1189425"/>
            <a:ext cx="3768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Population: route traversed by the salesman.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Population size = 100.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generate the initial population by randomly shuffling the list of cities.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also map the fitness of each individual generated along with itself.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above is stored as the first generation.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0" name="Google Shape;21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425" y="3552575"/>
            <a:ext cx="6120750" cy="10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49"/>
          <p:cNvSpPr txBox="1"/>
          <p:nvPr/>
        </p:nvSpPr>
        <p:spPr>
          <a:xfrm>
            <a:off x="5404699" y="1376300"/>
            <a:ext cx="280346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Example of Routes generated : 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 → 2 → 4 → 3 → 5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 → 3 → 5 → 4 → 1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5 → 4 → 2 → 3 → 1 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3 → 5 → 4 → 2 → 1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4 → 1 → 2 → 3 → 5</a:t>
            </a:r>
            <a:endParaRPr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5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Function </a:t>
            </a:r>
            <a:endParaRPr/>
          </a:p>
        </p:txBody>
      </p:sp>
      <p:sp>
        <p:nvSpPr>
          <p:cNvPr id="2177" name="Google Shape;2177;p50"/>
          <p:cNvSpPr txBox="1"/>
          <p:nvPr/>
        </p:nvSpPr>
        <p:spPr>
          <a:xfrm>
            <a:off x="314325" y="1250156"/>
            <a:ext cx="4949749" cy="339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→ Candidate solution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 → How good the solution is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Computation of fitness should be fast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best fitness value is stored after every fitness evaluation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Fitness Computation: -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Total distance = dist + Adj [currentcity][nextcity]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         Fitness =  calculated distance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our case, fitness = distance, therefore the lower the fitness the better the solution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001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q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8" name="Google Shape;21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775" y="1363850"/>
            <a:ext cx="3896500" cy="3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7"/>
          <p:cNvSpPr txBox="1">
            <a:spLocks noGrp="1"/>
          </p:cNvSpPr>
          <p:nvPr>
            <p:ph type="title"/>
          </p:nvPr>
        </p:nvSpPr>
        <p:spPr>
          <a:xfrm>
            <a:off x="4251275" y="163865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</a:t>
            </a:r>
            <a:endParaRPr/>
          </a:p>
        </p:txBody>
      </p:sp>
      <p:sp>
        <p:nvSpPr>
          <p:cNvPr id="1915" name="Google Shape;1915;p27"/>
          <p:cNvSpPr txBox="1">
            <a:spLocks noGrp="1"/>
          </p:cNvSpPr>
          <p:nvPr>
            <p:ph type="subTitle" idx="1"/>
          </p:nvPr>
        </p:nvSpPr>
        <p:spPr>
          <a:xfrm>
            <a:off x="4494500" y="2361950"/>
            <a:ext cx="3509700" cy="1020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Using the Genetic Algorithm to solve the Travelling Salesman Problem </a:t>
            </a:r>
            <a:endParaRPr sz="1700"/>
          </a:p>
        </p:txBody>
      </p:sp>
      <p:sp>
        <p:nvSpPr>
          <p:cNvPr id="1916" name="Google Shape;1916;p27"/>
          <p:cNvSpPr txBox="1"/>
          <p:nvPr/>
        </p:nvSpPr>
        <p:spPr>
          <a:xfrm>
            <a:off x="846550" y="20895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endParaRPr/>
          </a:p>
        </p:txBody>
      </p:sp>
      <p:sp>
        <p:nvSpPr>
          <p:cNvPr id="2184" name="Google Shape;2184;p51"/>
          <p:cNvSpPr txBox="1"/>
          <p:nvPr/>
        </p:nvSpPr>
        <p:spPr>
          <a:xfrm>
            <a:off x="558375" y="1249725"/>
            <a:ext cx="414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Selection is the stage in which individual genomes are chosen from a population for later breeding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Fitter individuals are taken for producing the offspring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our case, the lower the fitness, the fitter the solution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sort the population in ascending order and pick first 25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Selected ones are passed further for breeding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fitness for the current generation is also calculated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5" name="Google Shape;21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450" y="1125149"/>
            <a:ext cx="3786726" cy="35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8920" y="330676"/>
            <a:ext cx="7704000" cy="488400"/>
          </a:xfrm>
        </p:spPr>
        <p:txBody>
          <a:bodyPr/>
          <a:lstStyle/>
          <a:p>
            <a:r>
              <a:rPr lang="en-IN" dirty="0"/>
              <a:t>CROSS-OVER</a:t>
            </a:r>
            <a:endParaRPr lang="en-S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71277"/>
              </p:ext>
            </p:extLst>
          </p:nvPr>
        </p:nvGraphicFramePr>
        <p:xfrm>
          <a:off x="2165440" y="1587756"/>
          <a:ext cx="6096000" cy="73025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32321374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597244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92922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685208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7783320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33544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4760" y="1629056"/>
            <a:ext cx="843280" cy="647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1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8831"/>
              </p:ext>
            </p:extLst>
          </p:nvPr>
        </p:nvGraphicFramePr>
        <p:xfrm>
          <a:off x="2133600" y="3912870"/>
          <a:ext cx="6096000" cy="77089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32321374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597244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92922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685208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7783320"/>
                    </a:ext>
                  </a:extLst>
                </a:gridCol>
              </a:tblGrid>
              <a:tr h="77089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33544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83852" y="1630375"/>
            <a:ext cx="76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4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1160" y="1629056"/>
            <a:ext cx="7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2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2348" y="1629056"/>
            <a:ext cx="75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5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70231"/>
              </p:ext>
            </p:extLst>
          </p:nvPr>
        </p:nvGraphicFramePr>
        <p:xfrm>
          <a:off x="2165440" y="2755083"/>
          <a:ext cx="6096000" cy="73025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32321374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597244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92922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685208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7783320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33544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419440" y="2837683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3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4440" y="2839003"/>
            <a:ext cx="75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1160" y="2823631"/>
            <a:ext cx="7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1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73640" y="821331"/>
            <a:ext cx="159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C1 POINT = 2 </a:t>
            </a:r>
            <a:endParaRPr lang="en-SG"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2784" y="1621090"/>
            <a:ext cx="843280" cy="647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3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6160" y="2794782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4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520" y="2794782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5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67684" y="2835428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2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9628" y="1696254"/>
            <a:ext cx="159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PARENT1   = </a:t>
            </a:r>
            <a:endParaRPr lang="en-SG"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9196" y="4036705"/>
            <a:ext cx="124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CHILD   = </a:t>
            </a:r>
            <a:endParaRPr lang="en-SG"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9628" y="2903094"/>
            <a:ext cx="159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PARENT2   = </a:t>
            </a:r>
            <a:endParaRPr lang="en-SG"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6187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-0.08264 0.12253 C -0.10087 0.14815 -0.11112 0.18642 -0.11112 0.22716 C -0.11112 0.27284 -0.10087 0.30957 -0.08264 0.33518 L 4.44444E-6 0.4580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" y="229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167E-17 3.58025E-6 L -0.08264 0.12253 C -0.10087 0.14814 -0.11111 0.18642 -0.11111 0.22716 C -0.11111 0.27284 -0.10087 0.30956 -0.08264 0.33518 L 2.08167E-17 0.4580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" y="2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A6A4C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A6A4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A6A4C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A6A4C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FAEB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FAEB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FAEB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951E-6 L 0.06476 -2.83951E-6 C 0.09392 -2.83951E-6 0.12969 0.06389 0.12969 0.11543 L 0.12969 0.23118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115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3951E-6 L 0.03663 0.06081 C 0.04496 0.07377 0.04982 0.0929 0.04982 0.11327 C 0.04982 0.13611 0.04496 0.15432 0.03663 0.16729 L 4.44444E-6 0.22871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1142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60494E-6 L 0.06459 -1.60494E-6 C 0.09358 -1.60494E-6 0.12934 0.06019 0.12934 0.10864 L 0.12934 0.2179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7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80" y="568555"/>
            <a:ext cx="7704000" cy="488400"/>
          </a:xfrm>
        </p:spPr>
        <p:txBody>
          <a:bodyPr/>
          <a:lstStyle/>
          <a:p>
            <a:r>
              <a:rPr lang="en-IN" dirty="0"/>
              <a:t>MUTATION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509524" y="1762825"/>
            <a:ext cx="124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CHILD   = </a:t>
            </a:r>
            <a:endParaRPr lang="en-SG"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33959"/>
              </p:ext>
            </p:extLst>
          </p:nvPr>
        </p:nvGraphicFramePr>
        <p:xfrm>
          <a:off x="2119720" y="1558050"/>
          <a:ext cx="6096000" cy="73025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32321374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597244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92922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685208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7783320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33544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73720" y="1640650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3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5440" y="1626598"/>
            <a:ext cx="7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1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0440" y="1597749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4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4800" y="1597749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5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1964" y="1638395"/>
            <a:ext cx="843280" cy="6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 2</a:t>
            </a:r>
            <a:endParaRPr lang="en-SG" sz="36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40" y="2578865"/>
            <a:ext cx="5807800" cy="21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85 L 0.07326 0.10803 C 0.08872 0.13241 0.11163 0.1463 0.13559 0.1463 C 0.16302 0.1463 0.1849 0.13241 0.20035 0.10803 L 0.27378 -0.00185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34568E-6 L -0.0717 -0.11481 C -0.0868 -0.13981 -0.1092 -0.15278 -0.13246 -0.15278 C -0.15903 -0.15278 -0.18038 -0.13981 -0.19548 -0.11481 L -0.26666 -2.34568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080" y="492354"/>
            <a:ext cx="2267040" cy="505865"/>
          </a:xfrm>
        </p:spPr>
        <p:txBody>
          <a:bodyPr/>
          <a:lstStyle/>
          <a:p>
            <a:r>
              <a:rPr lang="en-IN" dirty="0"/>
              <a:t>OUTPUT:</a:t>
            </a:r>
            <a:endParaRPr lang="en-SG" dirty="0"/>
          </a:p>
        </p:txBody>
      </p:sp>
      <p:sp>
        <p:nvSpPr>
          <p:cNvPr id="3" name="AutoShape 2" descr="image"/>
          <p:cNvSpPr>
            <a:spLocks noChangeAspect="1" noChangeArrowheads="1"/>
          </p:cNvSpPr>
          <p:nvPr/>
        </p:nvSpPr>
        <p:spPr bwMode="auto">
          <a:xfrm>
            <a:off x="155575" y="-182879"/>
            <a:ext cx="304800" cy="34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85" y="1111866"/>
            <a:ext cx="3965575" cy="1869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11534" b="54628"/>
          <a:stretch/>
        </p:blipFill>
        <p:spPr>
          <a:xfrm>
            <a:off x="556259" y="3095402"/>
            <a:ext cx="8074026" cy="13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8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729;p65"/>
          <p:cNvSpPr txBox="1">
            <a:spLocks/>
          </p:cNvSpPr>
          <p:nvPr/>
        </p:nvSpPr>
        <p:spPr>
          <a:xfrm>
            <a:off x="512831" y="1891863"/>
            <a:ext cx="7704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8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8542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8"/>
          <p:cNvSpPr txBox="1">
            <a:spLocks noGrp="1"/>
          </p:cNvSpPr>
          <p:nvPr>
            <p:ph type="title" idx="2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2" name="Google Shape;1922;p28"/>
          <p:cNvSpPr txBox="1">
            <a:spLocks noGrp="1"/>
          </p:cNvSpPr>
          <p:nvPr>
            <p:ph type="title"/>
          </p:nvPr>
        </p:nvSpPr>
        <p:spPr>
          <a:xfrm>
            <a:off x="2588025" y="2275075"/>
            <a:ext cx="4045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SORT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SORT</a:t>
            </a:r>
            <a:endParaRPr/>
          </a:p>
        </p:txBody>
      </p:sp>
      <p:pic>
        <p:nvPicPr>
          <p:cNvPr id="1928" name="Google Shape;19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58" y="1435371"/>
            <a:ext cx="3820601" cy="230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827182" y="1530876"/>
            <a:ext cx="4149711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In this Algorithm, we compare elements that are a distance apart rather than adjacent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q"/>
            </a:pPr>
            <a:endParaRPr lang="en-SG" sz="17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We calculate “gap” for each pass and then select the elements towards the right of gap and sort them</a:t>
            </a:r>
          </a:p>
        </p:txBody>
      </p:sp>
    </p:spTree>
    <p:extLst>
      <p:ext uri="{BB962C8B-B14F-4D97-AF65-F5344CB8AC3E}">
        <p14:creationId xmlns:p14="http://schemas.microsoft.com/office/powerpoint/2010/main" val="345987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3"/>
          <p:cNvSpPr txBox="1">
            <a:spLocks noGrp="1"/>
          </p:cNvSpPr>
          <p:nvPr>
            <p:ph type="title"/>
          </p:nvPr>
        </p:nvSpPr>
        <p:spPr>
          <a:xfrm>
            <a:off x="3236890" y="703158"/>
            <a:ext cx="2008421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ALGORITHM 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237402" y="1211958"/>
            <a:ext cx="6007395" cy="2403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Initialize the gap size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Divide the array into subarrays of equal gap size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Apply insertion sort on the subarrays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Gap is updated to gap/2</a:t>
            </a:r>
            <a:endParaRPr lang="en-SG" sz="17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SG" sz="17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Repeat the above steps until the gap size becomes 0 resulting into a sorted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84" y="4304172"/>
            <a:ext cx="5944430" cy="257211"/>
          </a:xfrm>
          <a:prstGeom prst="rect">
            <a:avLst/>
          </a:prstGeom>
        </p:spPr>
      </p:pic>
      <p:pic>
        <p:nvPicPr>
          <p:cNvPr id="5" name="Google Shape;2075;p41"/>
          <p:cNvPicPr preferRelativeResize="0"/>
          <p:nvPr/>
        </p:nvPicPr>
        <p:blipFill rotWithShape="1">
          <a:blip r:embed="rId4">
            <a:alphaModFix/>
          </a:blip>
          <a:srcRect l="3303" t="11786" r="3093" b="77373"/>
          <a:stretch/>
        </p:blipFill>
        <p:spPr>
          <a:xfrm>
            <a:off x="1237402" y="3682043"/>
            <a:ext cx="5975912" cy="555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5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3"/>
          <p:cNvSpPr txBox="1">
            <a:spLocks noGrp="1"/>
          </p:cNvSpPr>
          <p:nvPr>
            <p:ph type="title"/>
          </p:nvPr>
        </p:nvSpPr>
        <p:spPr>
          <a:xfrm>
            <a:off x="3804102" y="765503"/>
            <a:ext cx="1434293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WORKING </a:t>
            </a:r>
            <a:endParaRPr dirty="0"/>
          </a:p>
        </p:txBody>
      </p:sp>
      <p:sp>
        <p:nvSpPr>
          <p:cNvPr id="2274" name="Google Shape;2274;p43"/>
          <p:cNvSpPr/>
          <p:nvPr/>
        </p:nvSpPr>
        <p:spPr>
          <a:xfrm>
            <a:off x="8175087" y="4232010"/>
            <a:ext cx="475092" cy="474001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62607"/>
              </p:ext>
            </p:extLst>
          </p:nvPr>
        </p:nvGraphicFramePr>
        <p:xfrm>
          <a:off x="1427347" y="2170712"/>
          <a:ext cx="6421255" cy="853440"/>
        </p:xfrm>
        <a:graphic>
          <a:graphicData uri="http://schemas.openxmlformats.org/drawingml/2006/table">
            <a:tbl>
              <a:tblPr firstRow="1" bandRow="1"/>
              <a:tblGrid>
                <a:gridCol w="1284251">
                  <a:extLst>
                    <a:ext uri="{9D8B030D-6E8A-4147-A177-3AD203B41FA5}">
                      <a16:colId xmlns:a16="http://schemas.microsoft.com/office/drawing/2014/main" val="2899203097"/>
                    </a:ext>
                  </a:extLst>
                </a:gridCol>
                <a:gridCol w="1284251">
                  <a:extLst>
                    <a:ext uri="{9D8B030D-6E8A-4147-A177-3AD203B41FA5}">
                      <a16:colId xmlns:a16="http://schemas.microsoft.com/office/drawing/2014/main" val="452532239"/>
                    </a:ext>
                  </a:extLst>
                </a:gridCol>
                <a:gridCol w="1284251">
                  <a:extLst>
                    <a:ext uri="{9D8B030D-6E8A-4147-A177-3AD203B41FA5}">
                      <a16:colId xmlns:a16="http://schemas.microsoft.com/office/drawing/2014/main" val="4090348999"/>
                    </a:ext>
                  </a:extLst>
                </a:gridCol>
                <a:gridCol w="1284251">
                  <a:extLst>
                    <a:ext uri="{9D8B030D-6E8A-4147-A177-3AD203B41FA5}">
                      <a16:colId xmlns:a16="http://schemas.microsoft.com/office/drawing/2014/main" val="1921209159"/>
                    </a:ext>
                  </a:extLst>
                </a:gridCol>
                <a:gridCol w="1284251">
                  <a:extLst>
                    <a:ext uri="{9D8B030D-6E8A-4147-A177-3AD203B41FA5}">
                      <a16:colId xmlns:a16="http://schemas.microsoft.com/office/drawing/2014/main" val="1382934186"/>
                    </a:ext>
                  </a:extLst>
                </a:gridCol>
              </a:tblGrid>
              <a:tr h="593270">
                <a:tc>
                  <a:txBody>
                    <a:bodyPr/>
                    <a:lstStyle/>
                    <a:p>
                      <a:pPr algn="ctr"/>
                      <a:endParaRPr lang="en-SG" sz="3600" b="0" i="0" u="none" strike="noStrike" cap="none" dirty="0">
                        <a:solidFill>
                          <a:schemeClr val="dk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400" b="0" i="0" u="none" strike="noStrike" cap="none" dirty="0">
                        <a:solidFill>
                          <a:schemeClr val="dk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SG" sz="3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F4AD"/>
                        </a:solidFill>
                        <a:effectLst/>
                        <a:uLnTx/>
                        <a:uFillTx/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algn="ctr"/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64205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70909" y="2258291"/>
            <a:ext cx="117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F4AD"/>
                </a:solidFill>
                <a:latin typeface="Bebas Neue"/>
                <a:ea typeface="Bebas Neue"/>
                <a:cs typeface="Bebas Neue"/>
              </a:rPr>
              <a:t>34</a:t>
            </a:r>
            <a:endParaRPr lang="en-SG" sz="3600" dirty="0">
              <a:solidFill>
                <a:srgbClr val="00F4AD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9756" y="22582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F4AD"/>
                </a:solidFill>
                <a:latin typeface="Bebas Neue"/>
                <a:ea typeface="Bebas Neue"/>
                <a:cs typeface="Bebas Neue"/>
              </a:rPr>
              <a:t>2</a:t>
            </a:r>
            <a:endParaRPr lang="en-SG" sz="3600" dirty="0">
              <a:solidFill>
                <a:srgbClr val="00F4AD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9730" y="225828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F4AD"/>
                </a:solidFill>
                <a:latin typeface="Bebas Neue"/>
                <a:ea typeface="Bebas Neue"/>
                <a:cs typeface="Bebas Neue"/>
              </a:rPr>
              <a:t>54</a:t>
            </a:r>
            <a:endParaRPr lang="en-SG" sz="3600" dirty="0">
              <a:solidFill>
                <a:srgbClr val="00F4AD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4104" y="2256754"/>
            <a:ext cx="967740" cy="5839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/>
          <p:cNvCxnSpPr>
            <a:stCxn id="4" idx="2"/>
          </p:cNvCxnSpPr>
          <p:nvPr/>
        </p:nvCxnSpPr>
        <p:spPr>
          <a:xfrm flipH="1">
            <a:off x="3359036" y="2904622"/>
            <a:ext cx="1846" cy="52437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342410" y="3429000"/>
            <a:ext cx="2538846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64631" y="2904622"/>
            <a:ext cx="16625" cy="52437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98576" y="224322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F4AD"/>
                </a:solidFill>
                <a:latin typeface="Bebas Neue"/>
                <a:ea typeface="Bebas Neue"/>
                <a:cs typeface="Bebas Neue"/>
              </a:rPr>
              <a:t>3</a:t>
            </a:r>
            <a:endParaRPr lang="en-SG" sz="3600" dirty="0">
              <a:solidFill>
                <a:srgbClr val="00F4AD"/>
              </a:solidFill>
              <a:latin typeface="Bebas Neue"/>
              <a:ea typeface="Bebas Neue"/>
              <a:cs typeface="Bebas Neue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835767" y="2889555"/>
            <a:ext cx="16625" cy="52437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835767" y="3413933"/>
            <a:ext cx="2538846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57988" y="2889555"/>
            <a:ext cx="16625" cy="52437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18414" y="2904620"/>
            <a:ext cx="4469" cy="51675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106258" y="3421379"/>
            <a:ext cx="2538846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28479" y="2897001"/>
            <a:ext cx="16625" cy="52437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32579" y="22495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F4AD"/>
                </a:solidFill>
                <a:latin typeface="Bebas Neue"/>
                <a:ea typeface="Bebas Neue"/>
                <a:cs typeface="Bebas Neue"/>
              </a:rPr>
              <a:t>12</a:t>
            </a:r>
            <a:endParaRPr lang="en-SG" sz="3600" dirty="0">
              <a:solidFill>
                <a:srgbClr val="00F4AD"/>
              </a:solidFill>
              <a:latin typeface="Bebas Neue"/>
              <a:ea typeface="Bebas Neue"/>
              <a:cs typeface="Bebas Neue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118414" y="2904620"/>
            <a:ext cx="14467" cy="52438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118414" y="3413933"/>
            <a:ext cx="1257010" cy="2719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64040" y="2876458"/>
            <a:ext cx="5691" cy="55248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14496 0.008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185 L 0.07604 0.13549 C 0.09184 0.16512 0.1158 0.1824 0.14062 0.1824 C 0.16892 0.1824 0.19167 0.16512 0.20746 0.13549 L 0.28368 0.00185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4" y="901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-0.07379 -0.14476 C -0.08924 -0.17624 -0.11233 -0.19352 -0.13646 -0.19352 C -0.16389 -0.19352 -0.18594 -0.17624 -0.20139 -0.14476 L -0.275 3.33333E-6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9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96 0.00802 L 0.28732 0.0080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32099E-6 L -0.07535 0.1355 C -0.09098 0.16575 -0.11476 0.18334 -0.13941 0.18334 C -0.16737 0.18334 -0.18993 0.16575 -0.20556 0.1355 L -0.28091 -4.32099E-6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5" y="916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308 L 0.07118 -0.14475 C 0.08681 -0.17654 0.11024 -0.19352 0.13455 -0.19352 C 0.16233 -0.19352 0.18455 -0.17654 0.20017 -0.14475 L 0.27483 -0.00308 " pathEditMode="relative" rAng="0" ptsTypes="AAA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33 0.00803 L 4.16667E-6 4.8148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463 L 0.075 0.14691 C 0.09045 0.18086 0.11372 0.2 0.13785 0.2 C 0.16545 0.2 0.1875 0.18086 0.20295 0.14691 L 0.27708 -0.00463 " pathEditMode="relative" rAng="0" ptsTypes="AAAAA">
                                      <p:cBhvr>
                                        <p:cTn id="8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1021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091 -2.46914E-7 L -0.35469 -0.15339 C -0.37032 -0.18735 -0.39341 -0.20556 -0.41737 -0.20556 C -0.44497 -0.20556 -0.46684 -0.18735 -0.4823 -0.15339 L -0.55591 -2.46914E-7 " pathEditMode="relative" rAng="0" ptsTypes="AAAAA">
                                      <p:cBhvr>
                                        <p:cTn id="8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13698 -0.0064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5 3.33333E-6 L -0.31371 0.15 C -0.3217 0.18395 -0.33368 0.20339 -0.34635 0.20339 C -0.36076 0.20339 -0.37222 0.18395 -0.38003 0.15 L -0.41857 3.33333E-6 " pathEditMode="relative" rAng="0" ptsTypes="AAAAA">
                                      <p:cBhvr>
                                        <p:cTn id="10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1015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59 2.34568E-6 L -0.51788 -0.16142 C -0.50972 -0.19722 -0.49791 -0.21636 -0.48541 -0.21636 C -0.47118 -0.21636 -0.46007 -0.19722 -0.45191 -0.16142 L -0.41406 2.34568E-6 " pathEditMode="relative" rAng="0" ptsTypes="AAAAA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9" grpId="0"/>
      <p:bldP spid="5" grpId="0" animBg="1"/>
      <p:bldP spid="5" grpId="1" animBg="1"/>
      <p:bldP spid="5" grpId="2" animBg="1"/>
      <p:bldP spid="5" grpId="3" animBg="1"/>
      <p:bldP spid="5" grpId="4" animBg="1"/>
      <p:bldP spid="20" grpId="0"/>
      <p:bldP spid="20" grpId="1"/>
      <p:bldP spid="20" grpId="2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sort Code</a:t>
            </a:r>
            <a:endParaRPr/>
          </a:p>
        </p:txBody>
      </p:sp>
      <p:pic>
        <p:nvPicPr>
          <p:cNvPr id="1934" name="Google Shape;19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218000"/>
            <a:ext cx="48387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3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sort analysis</a:t>
            </a:r>
            <a:endParaRPr/>
          </a:p>
        </p:txBody>
      </p:sp>
      <p:pic>
        <p:nvPicPr>
          <p:cNvPr id="1940" name="Google Shape;19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" y="1604675"/>
            <a:ext cx="3848998" cy="22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90" y="1604675"/>
            <a:ext cx="3798020" cy="22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826</Words>
  <Application>Microsoft Office PowerPoint</Application>
  <PresentationFormat>On-screen Show (16:9)</PresentationFormat>
  <Paragraphs>215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Wingdings</vt:lpstr>
      <vt:lpstr>Roboto</vt:lpstr>
      <vt:lpstr>Bebas Neue</vt:lpstr>
      <vt:lpstr>Computer Science Proposal by Slidesgo</vt:lpstr>
      <vt:lpstr>Design and analysis of algorithms</vt:lpstr>
      <vt:lpstr>TABLE OF CONTENTS</vt:lpstr>
      <vt:lpstr>Genetic algorithm</vt:lpstr>
      <vt:lpstr>01</vt:lpstr>
      <vt:lpstr>SHELL SORT</vt:lpstr>
      <vt:lpstr>ALGORITHM </vt:lpstr>
      <vt:lpstr>WORKING </vt:lpstr>
      <vt:lpstr>Shell sort Code</vt:lpstr>
      <vt:lpstr>Shell sort analysis</vt:lpstr>
      <vt:lpstr>02</vt:lpstr>
      <vt:lpstr>AN OVERVIEW</vt:lpstr>
      <vt:lpstr>PowerPoint Presentation</vt:lpstr>
      <vt:lpstr>PowerPoint Presentation</vt:lpstr>
      <vt:lpstr>Tree sort code</vt:lpstr>
      <vt:lpstr>PowerPoint Presentation</vt:lpstr>
      <vt:lpstr>Tree sort analysis</vt:lpstr>
      <vt:lpstr>03</vt:lpstr>
      <vt:lpstr>HEAP SORT</vt:lpstr>
      <vt:lpstr>ALGORITHM</vt:lpstr>
      <vt:lpstr>WORKING </vt:lpstr>
      <vt:lpstr>WORKING </vt:lpstr>
      <vt:lpstr>Heap sort code</vt:lpstr>
      <vt:lpstr>PowerPoint Presentation</vt:lpstr>
      <vt:lpstr>HEAP SORT ANALYSIS</vt:lpstr>
      <vt:lpstr>04</vt:lpstr>
      <vt:lpstr>Steps involved in Solving a ‘GA’ problem</vt:lpstr>
      <vt:lpstr>Representation of the problem</vt:lpstr>
      <vt:lpstr>Initial population</vt:lpstr>
      <vt:lpstr>Fitness Function </vt:lpstr>
      <vt:lpstr>Selection</vt:lpstr>
      <vt:lpstr>CROSS-OVER</vt:lpstr>
      <vt:lpstr>MUTATION</vt:lpstr>
      <vt:lpstr>OUTPUT: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algorithms</dc:title>
  <cp:lastModifiedBy>Deepthi Sudharsan</cp:lastModifiedBy>
  <cp:revision>10</cp:revision>
  <dcterms:modified xsi:type="dcterms:W3CDTF">2021-05-20T07:24:37Z</dcterms:modified>
</cp:coreProperties>
</file>